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9"/>
  </p:notesMasterIdLst>
  <p:sldIdLst>
    <p:sldId id="983" r:id="rId4"/>
    <p:sldId id="973" r:id="rId5"/>
    <p:sldId id="256" r:id="rId6"/>
    <p:sldId id="957" r:id="rId7"/>
    <p:sldId id="958" r:id="rId8"/>
    <p:sldId id="977" r:id="rId9"/>
    <p:sldId id="990" r:id="rId10"/>
    <p:sldId id="991" r:id="rId11"/>
    <p:sldId id="992" r:id="rId12"/>
    <p:sldId id="984" r:id="rId13"/>
    <p:sldId id="988" r:id="rId14"/>
    <p:sldId id="985" r:id="rId15"/>
    <p:sldId id="987" r:id="rId16"/>
    <p:sldId id="989" r:id="rId17"/>
    <p:sldId id="974" r:id="rId18"/>
    <p:sldId id="982" r:id="rId19"/>
    <p:sldId id="975" r:id="rId20"/>
    <p:sldId id="976" r:id="rId21"/>
    <p:sldId id="979" r:id="rId22"/>
    <p:sldId id="980" r:id="rId23"/>
    <p:sldId id="981" r:id="rId24"/>
    <p:sldId id="959" r:id="rId25"/>
    <p:sldId id="960" r:id="rId26"/>
    <p:sldId id="961" r:id="rId27"/>
    <p:sldId id="962" r:id="rId28"/>
    <p:sldId id="963" r:id="rId29"/>
    <p:sldId id="964" r:id="rId30"/>
    <p:sldId id="965" r:id="rId31"/>
    <p:sldId id="966" r:id="rId32"/>
    <p:sldId id="967" r:id="rId33"/>
    <p:sldId id="968" r:id="rId34"/>
    <p:sldId id="969" r:id="rId35"/>
    <p:sldId id="970" r:id="rId36"/>
    <p:sldId id="971" r:id="rId37"/>
    <p:sldId id="9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80829"/>
  </p:normalViewPr>
  <p:slideViewPr>
    <p:cSldViewPr snapToGrid="0" snapToObjects="1">
      <p:cViewPr varScale="1">
        <p:scale>
          <a:sx n="165" d="100"/>
          <a:sy n="165" d="100"/>
        </p:scale>
        <p:origin x="3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class next Thursday, October 13</a:t>
            </a:r>
          </a:p>
          <a:p>
            <a:endParaRPr lang="en-US" dirty="0"/>
          </a:p>
          <a:p>
            <a:r>
              <a:rPr lang="en-US" dirty="0"/>
              <a:t>Assignment 3: Due Oct 17 (Monday)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milestone 1: Due Oct 14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1: Midterm Project Pitch and Discussion</a:t>
            </a:r>
          </a:p>
          <a:p>
            <a:pPr lvl="3"/>
            <a:r>
              <a:rPr lang="en-US" dirty="0"/>
              <a:t>Nov 4: Milestone 2</a:t>
            </a:r>
          </a:p>
        </p:txBody>
      </p:sp>
    </p:spTree>
    <p:extLst>
      <p:ext uri="{BB962C8B-B14F-4D97-AF65-F5344CB8AC3E}">
        <p14:creationId xmlns:p14="http://schemas.microsoft.com/office/powerpoint/2010/main" val="16069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/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: (rain: 20%, sun: 80%)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it rains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Non-Proper Scoring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linear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sz="2800" dirty="0"/>
                  <a:t>Example: Assume your report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:70%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:30%)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If it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rains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0.7 </a:t>
                </a:r>
              </a:p>
              <a:p>
                <a:pPr lvl="2"/>
                <a:r>
                  <a:rPr lang="en-US" sz="2800" dirty="0"/>
                  <a:t>If it is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sunny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rgbClr val="00B050"/>
                    </a:solidFill>
                  </a:rPr>
                  <a:t>0.3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If you believes the probability for Rain and Sun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Expected payoff for truthful reporting,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0.7∗0.7+0.3∗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0.3=0.58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Expected payoff for non-truthful reporting, 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:1,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  <a:blipFill>
                <a:blip r:embed="rId2"/>
                <a:stretch>
                  <a:fillRect l="-1039" t="-3023" r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r>
                  <a:rPr lang="en-US" dirty="0"/>
                  <a:t>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2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BB9-83FA-1447-A353-AE32F645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Automated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17A30-4C4B-6A48-9630-22D2CE9A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[Hanson. 2007]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a “sequentially shared scoring rule”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Properties</a:t>
                </a:r>
              </a:p>
              <a:p>
                <a:pPr lvl="1"/>
                <a:r>
                  <a:rPr lang="en-US" dirty="0"/>
                  <a:t>Traders will </a:t>
                </a:r>
                <a:r>
                  <a:rPr lang="en-US" dirty="0">
                    <a:solidFill>
                      <a:schemeClr val="accent2"/>
                    </a:solidFill>
                  </a:rPr>
                  <a:t>truthfully</a:t>
                </a:r>
                <a:r>
                  <a:rPr lang="en-US" dirty="0"/>
                  <a:t> report their beliefs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is proper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Bounded loss </a:t>
                </a:r>
                <a:r>
                  <a:rPr lang="en-US" dirty="0"/>
                  <a:t>from the market maker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realized)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  <a:blipFill>
                <a:blip r:embed="rId3"/>
                <a:stretch>
                  <a:fillRect l="-1026" t="-2078" r="-79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1020" cy="1325563"/>
          </a:xfrm>
        </p:spPr>
        <p:txBody>
          <a:bodyPr>
            <a:normAutofit/>
          </a:bodyPr>
          <a:lstStyle/>
          <a:p>
            <a:r>
              <a:rPr lang="en-US" dirty="0"/>
              <a:t>Cost-Function Based Market Maker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complete prediction market (covers all possible outcomes)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 a price via a </a:t>
                </a:r>
                <a:r>
                  <a:rPr lang="en-US" dirty="0">
                    <a:solidFill>
                      <a:schemeClr val="accent1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current number of purchased shares of the security for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cost for purchasing a bundle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shares is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price of security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  <a:blipFill>
                <a:blip r:embed="rId2"/>
                <a:stretch>
                  <a:fillRect l="-1086" t="-2078" r="-362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449490"/>
            <a:ext cx="7315200" cy="12154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65623-F20B-A241-957D-8D23B86B939E}"/>
              </a:ext>
            </a:extLst>
          </p:cNvPr>
          <p:cNvSpPr/>
          <p:nvPr/>
        </p:nvSpPr>
        <p:spPr>
          <a:xfrm>
            <a:off x="4146115" y="6252626"/>
            <a:ext cx="2104373" cy="480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312B5-51F4-AD47-955E-81B7EC48B779}"/>
              </a:ext>
            </a:extLst>
          </p:cNvPr>
          <p:cNvCxnSpPr>
            <a:cxnSpLocks/>
          </p:cNvCxnSpPr>
          <p:nvPr/>
        </p:nvCxnSpPr>
        <p:spPr>
          <a:xfrm flipH="1">
            <a:off x="6250489" y="6224601"/>
            <a:ext cx="551144" cy="26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5D0C3-8694-6D47-BA24-6E3867EF8A30}"/>
              </a:ext>
            </a:extLst>
          </p:cNvPr>
          <p:cNvSpPr txBox="1"/>
          <p:nvPr/>
        </p:nvSpPr>
        <p:spPr>
          <a:xfrm>
            <a:off x="6801633" y="575053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142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64A-149E-2F4F-A2D0-D34A3867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685-F983-094D-9442-B4A6B73B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look at the connection between cost and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8AD6B-405E-F14B-A7DB-4BAA62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911"/>
            <a:ext cx="3959268" cy="3665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A5138-4101-5040-90BA-37CF9943BBC0}"/>
              </a:ext>
            </a:extLst>
          </p:cNvPr>
          <p:cNvSpPr/>
          <p:nvPr/>
        </p:nvSpPr>
        <p:spPr>
          <a:xfrm>
            <a:off x="4960962" y="2694147"/>
            <a:ext cx="63928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 is the derivative of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is the integral of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an </a:t>
            </a:r>
            <a:r>
              <a:rPr lang="en-US" sz="2800" dirty="0">
                <a:solidFill>
                  <a:schemeClr val="accent2"/>
                </a:solidFill>
              </a:rPr>
              <a:t>equivalency</a:t>
            </a:r>
            <a:r>
              <a:rPr lang="en-US" sz="2800" dirty="0"/>
              <a:t> to market scoring rules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Logarithmic Market Scoring Rules for Modular Combinatorial Information Aggregation. Hanson. Journal of Prediction Markets 2007.</a:t>
            </a:r>
          </a:p>
        </p:txBody>
      </p:sp>
    </p:spTree>
    <p:extLst>
      <p:ext uri="{BB962C8B-B14F-4D97-AF65-F5344CB8AC3E}">
        <p14:creationId xmlns:p14="http://schemas.microsoft.com/office/powerpoint/2010/main" val="5189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6621"/>
          </a:xfrm>
        </p:spPr>
        <p:txBody>
          <a:bodyPr>
            <a:normAutofit/>
          </a:bodyPr>
          <a:lstStyle/>
          <a:p>
            <a:r>
              <a:rPr lang="en-US" dirty="0"/>
              <a:t>How to determine the cost function (or the price function)?</a:t>
            </a:r>
          </a:p>
          <a:p>
            <a:endParaRPr lang="en-US" dirty="0"/>
          </a:p>
          <a:p>
            <a:r>
              <a:rPr lang="en-US" dirty="0"/>
              <a:t>Want the market maker to have ”nice” properties:</a:t>
            </a:r>
          </a:p>
          <a:p>
            <a:pPr lvl="1"/>
            <a:r>
              <a:rPr lang="en-US" b="1" dirty="0"/>
              <a:t>Existence of instantaneous prices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 must be continuous and differentiable</a:t>
            </a:r>
          </a:p>
          <a:p>
            <a:pPr lvl="1"/>
            <a:r>
              <a:rPr lang="en-US" b="1" dirty="0"/>
              <a:t>No arbitrage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Can’t buy a bundle r with a guaranteed positive profit regardless of outcome </a:t>
            </a:r>
          </a:p>
          <a:p>
            <a:pPr lvl="1"/>
            <a:r>
              <a:rPr lang="en-US" b="1" dirty="0"/>
              <a:t>Expressiveness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trader must always be able to set the market prices to reflect his beliefs </a:t>
            </a:r>
          </a:p>
          <a:p>
            <a:pPr lvl="1"/>
            <a:r>
              <a:rPr lang="en-US" b="1" dirty="0"/>
              <a:t>Information incorporation: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Purchase of a bundle should not decrease its price</a:t>
            </a:r>
            <a:endParaRPr lang="en-US" dirty="0"/>
          </a:p>
          <a:p>
            <a:pPr lvl="1"/>
            <a:r>
              <a:rPr lang="en-US" dirty="0"/>
              <a:t>And others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formulate the design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a design of convex functions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It enables an interesting line of work</a:t>
                </a:r>
                <a:endParaRPr lang="en-US" sz="2000" dirty="0">
                  <a:hlinkClick r:id="rId2"/>
                </a:endParaRPr>
              </a:p>
              <a:p>
                <a:pPr lvl="1"/>
                <a:r>
                  <a:rPr lang="en-US" sz="2000" dirty="0">
                    <a:hlinkClick r:id="rId2"/>
                  </a:rPr>
                  <a:t>A New Understanding of Prediction Markets Via No-Regret Learning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Chen and Vaughan. EC 2010.</a:t>
                </a:r>
              </a:p>
              <a:p>
                <a:pPr lvl="1"/>
                <a:r>
                  <a:rPr lang="en-US" sz="2000" dirty="0">
                    <a:hlinkClick r:id="rId3"/>
                  </a:rPr>
                  <a:t>An Optimization-Based Framework for Automated Market-Making</a:t>
                </a:r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Abernethy, Chen, and Vaughan. EC 2011.</a:t>
                </a:r>
              </a:p>
              <a:p>
                <a:pPr lvl="1"/>
                <a:r>
                  <a:rPr lang="en-US" sz="2000" dirty="0"/>
                  <a:t>and more (the papers by these authors)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1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markets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5" y="2545924"/>
            <a:ext cx="7761079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to the form is posted on the course website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Please submit the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r>
              <a:rPr lang="en-US" dirty="0"/>
              <a:t>It might make sense to keep it open and write comments as the presentation goes.</a:t>
            </a:r>
          </a:p>
        </p:txBody>
      </p:sp>
    </p:spTree>
    <p:extLst>
      <p:ext uri="{BB962C8B-B14F-4D97-AF65-F5344CB8AC3E}">
        <p14:creationId xmlns:p14="http://schemas.microsoft.com/office/powerpoint/2010/main" val="110311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3098"/>
          </a:xfrm>
        </p:spPr>
        <p:txBody>
          <a:bodyPr>
            <a:normAutofit/>
          </a:bodyPr>
          <a:lstStyle/>
          <a:p>
            <a:r>
              <a:rPr lang="en-US" dirty="0"/>
              <a:t>Incentives/Manipulations in Prediction Markets</a:t>
            </a:r>
          </a:p>
          <a:p>
            <a:pPr lvl="1"/>
            <a:r>
              <a:rPr lang="en-US" dirty="0"/>
              <a:t>Information aggregation</a:t>
            </a:r>
          </a:p>
          <a:p>
            <a:pPr lvl="2"/>
            <a:r>
              <a:rPr lang="en-US" dirty="0"/>
              <a:t>Assume you have private information others don’t know</a:t>
            </a:r>
          </a:p>
          <a:p>
            <a:pPr lvl="2"/>
            <a:r>
              <a:rPr lang="en-US" dirty="0"/>
              <a:t>Should you report as soon as possible or wait till later?</a:t>
            </a:r>
          </a:p>
          <a:p>
            <a:pPr lvl="2"/>
            <a:endParaRPr lang="en-US" sz="1200" dirty="0"/>
          </a:p>
          <a:p>
            <a:pPr lvl="1"/>
            <a:r>
              <a:rPr lang="en-US" dirty="0"/>
              <a:t>Bluffing:</a:t>
            </a:r>
          </a:p>
          <a:p>
            <a:pPr lvl="2"/>
            <a:r>
              <a:rPr lang="en-US" dirty="0"/>
              <a:t>People are influence by the market price</a:t>
            </a:r>
          </a:p>
          <a:p>
            <a:pPr lvl="2"/>
            <a:r>
              <a:rPr lang="en-US" dirty="0"/>
              <a:t>Can I </a:t>
            </a:r>
            <a:r>
              <a:rPr lang="en-US" b="1" dirty="0">
                <a:solidFill>
                  <a:schemeClr val="accent1"/>
                </a:solidFill>
              </a:rPr>
              <a:t>bluff </a:t>
            </a:r>
            <a:r>
              <a:rPr lang="en-US" dirty="0"/>
              <a:t>to mislead others for future gains?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Outside incentives and manipulation</a:t>
            </a:r>
          </a:p>
          <a:p>
            <a:pPr lvl="2"/>
            <a:r>
              <a:rPr lang="en-US" dirty="0"/>
              <a:t>Assume the price has impacts to the real outcome (e.g., election)</a:t>
            </a:r>
          </a:p>
          <a:p>
            <a:pPr lvl="2"/>
            <a:r>
              <a:rPr lang="en-US" dirty="0"/>
              <a:t>People might want to manipulate the market</a:t>
            </a:r>
          </a:p>
          <a:p>
            <a:pPr lvl="1"/>
            <a:endParaRPr lang="en-US" sz="1200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1645"/>
            <a:ext cx="10515600" cy="1325563"/>
          </a:xfrm>
        </p:spPr>
        <p:txBody>
          <a:bodyPr/>
          <a:lstStyle/>
          <a:p>
            <a:r>
              <a:rPr lang="en-US" dirty="0"/>
              <a:t>Next 3 Lectures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D66CC-7F69-82CD-7BAC-6CD981D4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42" y="142740"/>
            <a:ext cx="4527817" cy="66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21080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66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5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12</a:t>
            </a:r>
            <a:br>
              <a:rPr lang="en-US" sz="4000" dirty="0"/>
            </a:br>
            <a:r>
              <a:rPr lang="en-US" sz="4000" dirty="0"/>
              <a:t>Additional Discussion for Prediction Markets:</a:t>
            </a:r>
            <a:br>
              <a:rPr lang="en-US" sz="4000" dirty="0"/>
            </a:br>
            <a:r>
              <a:rPr lang="en-US" sz="4000" dirty="0"/>
              <a:t>Automated Market Maker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24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/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(strictly) proper if and only if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953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31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Hanson’s papers in the optional reading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930" t="-3007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87703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Stock Market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Common mechanism: Continuous double-auction</a:t>
            </a:r>
          </a:p>
          <a:p>
            <a:pPr lvl="1"/>
            <a:r>
              <a:rPr lang="en-US" dirty="0"/>
              <a:t>Buyers bid prices and quantities</a:t>
            </a:r>
          </a:p>
          <a:p>
            <a:pPr lvl="1"/>
            <a:r>
              <a:rPr lang="en-US" dirty="0"/>
              <a:t>Sellers ask prices and quantities</a:t>
            </a:r>
          </a:p>
          <a:p>
            <a:pPr lvl="1"/>
            <a:r>
              <a:rPr lang="en-US" dirty="0"/>
              <a:t>Keep bids/asks in </a:t>
            </a:r>
            <a:r>
              <a:rPr lang="en-US" dirty="0">
                <a:solidFill>
                  <a:schemeClr val="accent1"/>
                </a:solidFill>
              </a:rPr>
              <a:t>order books</a:t>
            </a:r>
          </a:p>
          <a:p>
            <a:pPr lvl="1"/>
            <a:r>
              <a:rPr lang="en-US" dirty="0"/>
              <a:t>Decide price accordingly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market is </a:t>
            </a:r>
            <a:r>
              <a:rPr lang="en-US" b="1" dirty="0">
                <a:solidFill>
                  <a:schemeClr val="accent1"/>
                </a:solidFill>
              </a:rPr>
              <a:t>thick</a:t>
            </a:r>
            <a:r>
              <a:rPr lang="en-US" dirty="0"/>
              <a:t> (i.e., there are many buyers/sellers), double auction is a mechanism with many good properties</a:t>
            </a:r>
          </a:p>
          <a:p>
            <a:r>
              <a:rPr lang="en-US" dirty="0"/>
              <a:t>What if the market is </a:t>
            </a:r>
            <a:r>
              <a:rPr lang="en-US" b="1" dirty="0">
                <a:solidFill>
                  <a:schemeClr val="accent1"/>
                </a:solidFill>
              </a:rPr>
              <a:t>thin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Think about prediction market on events with less attention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commons/thumb/1/14/Order_book_depth_chart.gif/300px-Order_book_depth_ch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2" y="2328862"/>
            <a:ext cx="2857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 vs thin markets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trade even without a counter-party to sell/buy.</a:t>
            </a:r>
          </a:p>
          <a:p>
            <a:pPr lvl="1"/>
            <a:r>
              <a:rPr lang="en-US" dirty="0"/>
              <a:t>How to determine the price?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CB157-F1B3-C84D-90D2-EFFC1D5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05380"/>
            <a:ext cx="35306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DA72F-79BD-D64D-8A63-589E03E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2405380"/>
            <a:ext cx="3530600" cy="189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4CFE3-5891-C540-A00A-3DA2E1239AD0}"/>
              </a:ext>
            </a:extLst>
          </p:cNvPr>
          <p:cNvSpPr/>
          <p:nvPr/>
        </p:nvSpPr>
        <p:spPr>
          <a:xfrm>
            <a:off x="1066800" y="3947159"/>
            <a:ext cx="1562100" cy="4219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A86C8-9C50-AA47-93AA-927E52C0F903}"/>
              </a:ext>
            </a:extLst>
          </p:cNvPr>
          <p:cNvSpPr/>
          <p:nvPr/>
        </p:nvSpPr>
        <p:spPr>
          <a:xfrm>
            <a:off x="5425440" y="3947159"/>
            <a:ext cx="1562100" cy="486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Usage of 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deal with thin markets:</a:t>
            </a:r>
          </a:p>
          <a:p>
            <a:pPr lvl="1"/>
            <a:r>
              <a:rPr lang="en-US" dirty="0"/>
              <a:t>Well suited for </a:t>
            </a:r>
            <a:r>
              <a:rPr lang="en-US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markets</a:t>
            </a:r>
          </a:p>
          <a:p>
            <a:pPr lvl="1"/>
            <a:endParaRPr lang="en-US" dirty="0"/>
          </a:p>
          <a:p>
            <a:r>
              <a:rPr lang="en-US" dirty="0"/>
              <a:t>It has attracted attention in blockchain</a:t>
            </a:r>
          </a:p>
          <a:p>
            <a:pPr lvl="1"/>
            <a:r>
              <a:rPr lang="en-US" dirty="0"/>
              <a:t>No need to maintain a central order book</a:t>
            </a:r>
          </a:p>
          <a:p>
            <a:pPr lvl="1"/>
            <a:r>
              <a:rPr lang="en-US" dirty="0"/>
              <a:t>AI can execute the transactions with pre-defined formulas</a:t>
            </a:r>
          </a:p>
          <a:p>
            <a:pPr lvl="1"/>
            <a:r>
              <a:rPr lang="en-US" dirty="0"/>
              <a:t>Possible to formally ensure some nice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6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be nominated for presidential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7220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08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26289</TotalTime>
  <Words>1901</Words>
  <Application>Microsoft Macintosh PowerPoint</Application>
  <PresentationFormat>Widescreen</PresentationFormat>
  <Paragraphs>256</Paragraphs>
  <Slides>35</Slides>
  <Notes>8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Peer Review Forms</vt:lpstr>
      <vt:lpstr>Lecture 12 Additional Discussion for Prediction Markets: Automated Market Maker</vt:lpstr>
      <vt:lpstr>How Stock Market Works?</vt:lpstr>
      <vt:lpstr>Automated Market Maker</vt:lpstr>
      <vt:lpstr>Other Usage of Automated Market Maker</vt:lpstr>
      <vt:lpstr>Proper Scoring Rules</vt:lpstr>
      <vt:lpstr>Incentivizing Truthful Reports About Probabilities</vt:lpstr>
      <vt:lpstr>Incentivizing Truthful Reports</vt:lpstr>
      <vt:lpstr>Scoring Rules</vt:lpstr>
      <vt:lpstr>Example of Non-Proper Scoring Rule</vt:lpstr>
      <vt:lpstr>Examples of Strictly Proper Scoring Rules</vt:lpstr>
      <vt:lpstr>Back to Automated Market Maker</vt:lpstr>
      <vt:lpstr>Market Scoring Rules [Hanson. 2007]</vt:lpstr>
      <vt:lpstr>Cost-Function Based Market Maker</vt:lpstr>
      <vt:lpstr>Cost-Function Based Market Maker</vt:lpstr>
      <vt:lpstr>Cost-Function Based Market Maker</vt:lpstr>
      <vt:lpstr>Connection to Convex Optimization</vt:lpstr>
      <vt:lpstr>Other Interesting Questions and Explorations</vt:lpstr>
      <vt:lpstr>Other Interesting Questions and Explorations</vt:lpstr>
      <vt:lpstr>Next 3 Lectures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Connection to Prediction Markets</vt:lpstr>
      <vt:lpstr>Market Scoring Rules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2322</cp:revision>
  <cp:lastPrinted>2019-09-30T20:15:22Z</cp:lastPrinted>
  <dcterms:created xsi:type="dcterms:W3CDTF">2017-08-24T15:35:37Z</dcterms:created>
  <dcterms:modified xsi:type="dcterms:W3CDTF">2022-10-06T15:45:55Z</dcterms:modified>
</cp:coreProperties>
</file>